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4" r:id="rId1"/>
  </p:sldMasterIdLst>
  <p:notesMasterIdLst>
    <p:notesMasterId r:id="rId40"/>
  </p:notesMasterIdLst>
  <p:sldIdLst>
    <p:sldId id="256" r:id="rId2"/>
    <p:sldId id="376" r:id="rId3"/>
    <p:sldId id="378" r:id="rId4"/>
    <p:sldId id="387" r:id="rId5"/>
    <p:sldId id="257" r:id="rId6"/>
    <p:sldId id="260" r:id="rId7"/>
    <p:sldId id="265" r:id="rId8"/>
    <p:sldId id="379" r:id="rId9"/>
    <p:sldId id="268" r:id="rId10"/>
    <p:sldId id="267" r:id="rId11"/>
    <p:sldId id="377" r:id="rId12"/>
    <p:sldId id="269" r:id="rId13"/>
    <p:sldId id="270" r:id="rId14"/>
    <p:sldId id="271" r:id="rId15"/>
    <p:sldId id="274" r:id="rId16"/>
    <p:sldId id="272" r:id="rId17"/>
    <p:sldId id="275" r:id="rId18"/>
    <p:sldId id="273" r:id="rId19"/>
    <p:sldId id="278" r:id="rId20"/>
    <p:sldId id="279" r:id="rId21"/>
    <p:sldId id="276" r:id="rId22"/>
    <p:sldId id="277" r:id="rId23"/>
    <p:sldId id="381" r:id="rId24"/>
    <p:sldId id="283" r:id="rId25"/>
    <p:sldId id="282" r:id="rId26"/>
    <p:sldId id="284" r:id="rId27"/>
    <p:sldId id="386" r:id="rId28"/>
    <p:sldId id="285" r:id="rId29"/>
    <p:sldId id="287" r:id="rId30"/>
    <p:sldId id="289" r:id="rId31"/>
    <p:sldId id="288" r:id="rId32"/>
    <p:sldId id="286" r:id="rId33"/>
    <p:sldId id="385" r:id="rId34"/>
    <p:sldId id="358" r:id="rId35"/>
    <p:sldId id="359" r:id="rId36"/>
    <p:sldId id="382" r:id="rId37"/>
    <p:sldId id="384" r:id="rId38"/>
    <p:sldId id="37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7B53D-9EC5-4940-AEB8-7D9F1C6165BA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6A9D1-071A-4101-BE16-3491BB0E4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66D77-087B-46E7-ADAC-FAADF3616A3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66D77-087B-46E7-ADAC-FAADF3616A3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11" Type="http://schemas.openxmlformats.org/officeDocument/2006/relationships/image" Target="../media/image31.jpeg"/><Relationship Id="rId5" Type="http://schemas.openxmlformats.org/officeDocument/2006/relationships/image" Target="../media/image25.gif"/><Relationship Id="rId10" Type="http://schemas.openxmlformats.org/officeDocument/2006/relationships/image" Target="../media/image30.jpeg"/><Relationship Id="rId4" Type="http://schemas.openxmlformats.org/officeDocument/2006/relationships/image" Target="../media/image24.gif"/><Relationship Id="rId9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81200"/>
            <a:ext cx="7239000" cy="21558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DEM by </a:t>
            </a:r>
            <a:r>
              <a:rPr lang="en-US" sz="4800" b="1" dirty="0" err="1" smtClean="0">
                <a:solidFill>
                  <a:srgbClr val="002060"/>
                </a:solidFill>
              </a:rPr>
              <a:t>LiDAR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</a:rPr>
              <a:t>Technology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4419600"/>
            <a:ext cx="5410200" cy="16764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By: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Ajay Kumar, OS,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National Geospatial Data Centre,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            Survey of India, </a:t>
            </a:r>
            <a:r>
              <a:rPr lang="en-US" dirty="0" err="1" smtClean="0">
                <a:solidFill>
                  <a:schemeClr val="tx1"/>
                </a:solidFill>
              </a:rPr>
              <a:t>Dehradun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C:\Users\SGO STORE\Downloads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2391" y="381000"/>
            <a:ext cx="137540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COMPONENTS of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LiDAR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SYSTEM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2971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Global Navigation Satellite System (GNSS)</a:t>
            </a:r>
          </a:p>
          <a:p>
            <a:r>
              <a:rPr lang="en-US" dirty="0" smtClean="0"/>
              <a:t>Inertial Navigation System (INS)</a:t>
            </a:r>
          </a:p>
          <a:p>
            <a:r>
              <a:rPr lang="en-US" dirty="0" smtClean="0"/>
              <a:t>Laser Range </a:t>
            </a:r>
            <a:r>
              <a:rPr lang="en-US" dirty="0" smtClean="0"/>
              <a:t>Finder</a:t>
            </a:r>
            <a:endParaRPr lang="en-US" dirty="0" smtClean="0"/>
          </a:p>
          <a:p>
            <a:r>
              <a:rPr lang="en-US" dirty="0" smtClean="0"/>
              <a:t>Control and Data recording unit</a:t>
            </a:r>
          </a:p>
          <a:p>
            <a:endParaRPr lang="en-US" dirty="0"/>
          </a:p>
        </p:txBody>
      </p:sp>
      <p:pic>
        <p:nvPicPr>
          <p:cNvPr id="5" name="Picture 2" descr="Image result for lidar scanning sys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4203" y="1295400"/>
            <a:ext cx="528879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914400"/>
            <a:ext cx="7533712" cy="56388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COMPONENTS of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LiDAR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SYSTEM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1) GLOBAL NAVIGATION SATELLITE SYSTEM (GNSS)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Purpose: positioning of aircraft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Instrument: Receivers on top of aircraft and in terrain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Method: kinematic differential positioning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2) INERTIAL NAVIGATION SYSTEM (INS) or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INERTIAL MEASUREMENT UNIT (IMU)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276600"/>
          </a:xfrm>
          <a:noFill/>
        </p:spPr>
        <p:txBody>
          <a:bodyPr/>
          <a:lstStyle/>
          <a:p>
            <a:r>
              <a:rPr lang="en-US" dirty="0" smtClean="0"/>
              <a:t>Purpose: attitude determination of aircraft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Instruments: gyroscopes and accelerometers’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Method: integration of accelerations</a:t>
            </a:r>
          </a:p>
          <a:p>
            <a:pPr>
              <a:buNone/>
            </a:pPr>
            <a:endParaRPr lang="en-US" dirty="0" smtClean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3) LASER RANGE FINDER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(LASER SENSOR)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Purpose: distance measurement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Instrument: reflector less laser range finder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Method: time measurement laser pulse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4)CONTROL &amp; DATA RECORDING UNIT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3505200" cy="3200400"/>
          </a:xfrm>
        </p:spPr>
        <p:txBody>
          <a:bodyPr/>
          <a:lstStyle/>
          <a:p>
            <a:r>
              <a:rPr lang="en-US" dirty="0" smtClean="0"/>
              <a:t>Control and Data recording unit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Orientation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7977" t="20834" r="28935" b="10417"/>
          <a:stretch>
            <a:fillRect/>
          </a:stretch>
        </p:blipFill>
        <p:spPr bwMode="auto">
          <a:xfrm>
            <a:off x="3657600" y="1524000"/>
            <a:ext cx="5181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LASER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Reflector-less, but eye-safe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Scan angle: 20-40 degrees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Pulse frequencies: up to 500 kHz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Pulse length: 6-10 ns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Wave length: 0.9 -1.5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μm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Footprints: 20-100 cm depends upon flying Altitude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Range: 100 m -10 km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Standard camera mount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LASER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2133600"/>
          </a:xfrm>
        </p:spPr>
        <p:txBody>
          <a:bodyPr>
            <a:noAutofit/>
          </a:bodyPr>
          <a:lstStyle/>
          <a:p>
            <a:r>
              <a:rPr lang="en-US" dirty="0" smtClean="0"/>
              <a:t>Basic Measurement Principles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Light transit time estimation</a:t>
            </a:r>
          </a:p>
          <a:p>
            <a:pPr marL="1828800" lvl="3" indent="-514350">
              <a:buNone/>
            </a:pPr>
            <a:r>
              <a:rPr lang="en-US" dirty="0" smtClean="0"/>
              <a:t>For Long and mid range detection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Triangulation</a:t>
            </a:r>
          </a:p>
          <a:p>
            <a:pPr marL="1828800" lvl="3" indent="-514350">
              <a:buNone/>
            </a:pPr>
            <a:r>
              <a:rPr lang="en-US" dirty="0" smtClean="0"/>
              <a:t>For Short range detection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2255" t="35417" r="17423" b="22917"/>
          <a:stretch>
            <a:fillRect/>
          </a:stretch>
        </p:blipFill>
        <p:spPr bwMode="auto">
          <a:xfrm>
            <a:off x="1295400" y="3810000"/>
            <a:ext cx="784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49196" t="50000" r="43386" b="39583"/>
          <a:stretch>
            <a:fillRect/>
          </a:stretch>
        </p:blipFill>
        <p:spPr bwMode="auto">
          <a:xfrm>
            <a:off x="685800" y="289560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LIGHT TRANSIT TIME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1447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REFLECTION OF PULSES</a:t>
            </a:r>
          </a:p>
          <a:p>
            <a:pPr>
              <a:buNone/>
            </a:pPr>
            <a:r>
              <a:rPr lang="en-US" dirty="0" smtClean="0"/>
              <a:t>	reflection strength depends on terrain and wavelength reflection on terrain, buildings, trees, cars, etc multiple reflections of a single emitted pulse full waveforms.</a:t>
            </a:r>
            <a:endParaRPr lang="en-US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8111" t="35417" r="21523" b="10417"/>
          <a:stretch>
            <a:fillRect/>
          </a:stretch>
        </p:blipFill>
        <p:spPr bwMode="auto">
          <a:xfrm>
            <a:off x="2590800" y="2895600"/>
            <a:ext cx="655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LIGHT TRANSIT TIME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1447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DETECTION OF MULTIPLE ECHOES</a:t>
            </a:r>
          </a:p>
          <a:p>
            <a:pPr>
              <a:buNone/>
            </a:pPr>
            <a:r>
              <a:rPr lang="en-US" dirty="0" smtClean="0"/>
              <a:t>	Laser footprint “spot diameter” (For airborne systems20-100cm )</a:t>
            </a:r>
          </a:p>
          <a:p>
            <a:pPr>
              <a:buNone/>
            </a:pPr>
            <a:r>
              <a:rPr lang="en-US" dirty="0" smtClean="0"/>
              <a:t>Can light more than one object within pulse diameter.</a:t>
            </a:r>
            <a:endParaRPr lang="en-US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3382" t="27083" r="29722" b="32292"/>
          <a:stretch>
            <a:fillRect/>
          </a:stretch>
        </p:blipFill>
        <p:spPr bwMode="auto">
          <a:xfrm>
            <a:off x="3962400" y="2743200"/>
            <a:ext cx="480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27432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dirty="0" smtClean="0"/>
              <a:t>Discrete Pulse</a:t>
            </a:r>
          </a:p>
          <a:p>
            <a:pPr marL="342900" indent="-342900">
              <a:buAutoNum type="alphaLcParenR"/>
            </a:pPr>
            <a:r>
              <a:rPr lang="en-US" sz="2400" dirty="0" smtClean="0"/>
              <a:t>Full wave form</a:t>
            </a:r>
          </a:p>
          <a:p>
            <a:pPr marL="342900" indent="-342900">
              <a:buAutoNum type="alphaLcParenR"/>
            </a:pPr>
            <a:r>
              <a:rPr lang="en-US" sz="2400" dirty="0" smtClean="0"/>
              <a:t>Digitized wave form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Two main Deliverables of SOI under NHP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458200" cy="4648200"/>
          </a:xfrm>
        </p:spPr>
        <p:txBody>
          <a:bodyPr>
            <a:normAutofit/>
          </a:bodyPr>
          <a:lstStyle/>
          <a:p>
            <a:pPr algn="just"/>
            <a:r>
              <a:rPr lang="en-US" sz="4000" dirty="0" smtClean="0">
                <a:solidFill>
                  <a:srgbClr val="7030A0"/>
                </a:solidFill>
              </a:rPr>
              <a:t>3-5m Accuracy DEM and </a:t>
            </a:r>
            <a:r>
              <a:rPr lang="en-US" sz="4000" dirty="0" err="1" smtClean="0">
                <a:solidFill>
                  <a:srgbClr val="7030A0"/>
                </a:solidFill>
              </a:rPr>
              <a:t>Geodatabase</a:t>
            </a:r>
            <a:r>
              <a:rPr lang="en-US" sz="4000" dirty="0" smtClean="0">
                <a:solidFill>
                  <a:srgbClr val="7030A0"/>
                </a:solidFill>
              </a:rPr>
              <a:t> of approx 8Lakh Sq Km area.</a:t>
            </a:r>
          </a:p>
          <a:p>
            <a:pPr algn="just"/>
            <a:r>
              <a:rPr lang="en-US" sz="4000" dirty="0" smtClean="0">
                <a:solidFill>
                  <a:srgbClr val="7030A0"/>
                </a:solidFill>
              </a:rPr>
              <a:t>0.5m Accuracy DEM with Digital Ortho photos of River basins </a:t>
            </a:r>
          </a:p>
          <a:p>
            <a:pPr algn="just"/>
            <a:endParaRPr lang="en-US" sz="8000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LIGHT TRANSIT TIME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1447800"/>
          </a:xfrm>
        </p:spPr>
        <p:txBody>
          <a:bodyPr>
            <a:normAutofit/>
          </a:bodyPr>
          <a:lstStyle/>
          <a:p>
            <a:r>
              <a:rPr lang="en-US" b="1" dirty="0" smtClean="0"/>
              <a:t>FULL WAVEFORM LASER SCANNERS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	Signal analysis can be used to</a:t>
            </a:r>
          </a:p>
          <a:p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32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400" dirty="0" smtClean="0"/>
              <a:t>Recognize multiple reflecting objects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/>
              <a:t>Recognize surface roughness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r="1033"/>
          <a:stretch>
            <a:fillRect/>
          </a:stretch>
        </p:blipFill>
        <p:spPr bwMode="auto">
          <a:xfrm>
            <a:off x="3276600" y="3429000"/>
            <a:ext cx="583095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SHORT RANGE DETECTION</a:t>
            </a:r>
            <a:endParaRPr lang="en-US" b="1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27525" t="40625" r="36164" b="12500"/>
          <a:stretch>
            <a:fillRect/>
          </a:stretch>
        </p:blipFill>
        <p:spPr bwMode="auto">
          <a:xfrm>
            <a:off x="115146" y="2895600"/>
            <a:ext cx="430445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1524001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 Light transit time estimation</a:t>
            </a:r>
          </a:p>
          <a:p>
            <a:r>
              <a:rPr lang="en-US" sz="2400" dirty="0" smtClean="0"/>
              <a:t>	Phase measurement 	techniques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16002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 Triangulation techniques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SCANNING MECHANISM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52647" t="58333" r="33729" b="6250"/>
          <a:stretch>
            <a:fillRect/>
          </a:stretch>
        </p:blipFill>
        <p:spPr bwMode="auto">
          <a:xfrm>
            <a:off x="6781800" y="1981200"/>
            <a:ext cx="1981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8067" t="18751" r="47877" b="45833"/>
          <a:stretch>
            <a:fillRect/>
          </a:stretch>
        </p:blipFill>
        <p:spPr bwMode="auto">
          <a:xfrm>
            <a:off x="228600" y="1962150"/>
            <a:ext cx="20574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2123" t="18750" r="33889" b="45833"/>
          <a:stretch>
            <a:fillRect/>
          </a:stretch>
        </p:blipFill>
        <p:spPr bwMode="auto">
          <a:xfrm>
            <a:off x="2438400" y="1948068"/>
            <a:ext cx="2057400" cy="292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38067" t="58333" r="47877" b="6481"/>
          <a:stretch>
            <a:fillRect/>
          </a:stretch>
        </p:blipFill>
        <p:spPr bwMode="auto">
          <a:xfrm>
            <a:off x="4572000" y="1981200"/>
            <a:ext cx="2057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2400" y="5181600"/>
            <a:ext cx="1355782" cy="5334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1B0C1542-7910-4BAF-B603-4A5DF968720D}"/>
              </a:ext>
            </a:extLst>
          </p:cNvPr>
          <p:cNvGrpSpPr/>
          <p:nvPr/>
        </p:nvGrpSpPr>
        <p:grpSpPr>
          <a:xfrm>
            <a:off x="76200" y="2863629"/>
            <a:ext cx="1352550" cy="1279567"/>
            <a:chOff x="1592494" y="945222"/>
            <a:chExt cx="5054886" cy="3041151"/>
          </a:xfrm>
        </p:grpSpPr>
        <p:pic>
          <p:nvPicPr>
            <p:cNvPr id="61" name="Picture 60" descr="A desktop computer monitor sitting next to a computer&#10;&#10;Description generated with high confidence">
              <a:extLst>
                <a:ext uri="{FF2B5EF4-FFF2-40B4-BE49-F238E27FC236}">
                  <a16:creationId xmlns:a16="http://schemas.microsoft.com/office/drawing/2014/main" xmlns="" id="{8570C202-969B-4870-87F0-FDE250BC37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592494" y="945222"/>
              <a:ext cx="5054886" cy="3041151"/>
            </a:xfrm>
            <a:prstGeom prst="rect">
              <a:avLst/>
            </a:prstGeom>
          </p:spPr>
        </p:pic>
        <p:pic>
          <p:nvPicPr>
            <p:cNvPr id="62" name="Picture 61" descr="A close up of a piece of paper&#10;&#10;Description generated with high confidence">
              <a:extLst>
                <a:ext uri="{FF2B5EF4-FFF2-40B4-BE49-F238E27FC236}">
                  <a16:creationId xmlns:a16="http://schemas.microsoft.com/office/drawing/2014/main" xmlns="" id="{1C824BD2-8704-4BCB-B877-0793D1047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366141" y="1129861"/>
              <a:ext cx="3551183" cy="2128345"/>
            </a:xfrm>
            <a:prstGeom prst="rect">
              <a:avLst/>
            </a:prstGeom>
          </p:spPr>
        </p:pic>
      </p:grpSp>
      <p:grpSp>
        <p:nvGrpSpPr>
          <p:cNvPr id="3" name="Group 66"/>
          <p:cNvGrpSpPr/>
          <p:nvPr/>
        </p:nvGrpSpPr>
        <p:grpSpPr>
          <a:xfrm>
            <a:off x="5181600" y="2499968"/>
            <a:ext cx="1295402" cy="1995832"/>
            <a:chOff x="6810642" y="1855075"/>
            <a:chExt cx="2575272" cy="1562149"/>
          </a:xfrm>
        </p:grpSpPr>
        <p:grpSp>
          <p:nvGrpSpPr>
            <p:cNvPr id="4" name="Group 67">
              <a:extLst>
                <a:ext uri="{FF2B5EF4-FFF2-40B4-BE49-F238E27FC236}">
                  <a16:creationId xmlns:a16="http://schemas.microsoft.com/office/drawing/2014/main" xmlns="" id="{A178D205-99F3-457A-ACB0-8813CB02B1E6}"/>
                </a:ext>
              </a:extLst>
            </p:cNvPr>
            <p:cNvGrpSpPr/>
            <p:nvPr/>
          </p:nvGrpSpPr>
          <p:grpSpPr>
            <a:xfrm>
              <a:off x="7560631" y="1855075"/>
              <a:ext cx="1825283" cy="1562149"/>
              <a:chOff x="6808593" y="1342732"/>
              <a:chExt cx="2244474" cy="2280388"/>
            </a:xfrm>
          </p:grpSpPr>
          <p:pic>
            <p:nvPicPr>
              <p:cNvPr id="71" name="Picture 10" descr="D:\UAV photogrammetry Indsutry usage\forPPT_minePics\forPPT_minePics\quad_pit\imageedit_3_5972934115.gif">
                <a:extLst>
                  <a:ext uri="{FF2B5EF4-FFF2-40B4-BE49-F238E27FC236}">
                    <a16:creationId xmlns:a16="http://schemas.microsoft.com/office/drawing/2014/main" xmlns="" id="{B7E2BE5A-80D7-45F9-93B9-6296C81C40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 l="12872" b="7239"/>
              <a:stretch/>
            </p:blipFill>
            <p:spPr bwMode="auto">
              <a:xfrm>
                <a:off x="6808593" y="2472223"/>
                <a:ext cx="2244474" cy="1150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9" descr="D:\UAV photogrammetry Indsutry usage\forPPT_minePics\forPPT_minePics\quad_pit\imageedit_1_6502358537.gif">
                <a:extLst>
                  <a:ext uri="{FF2B5EF4-FFF2-40B4-BE49-F238E27FC236}">
                    <a16:creationId xmlns:a16="http://schemas.microsoft.com/office/drawing/2014/main" xmlns="" id="{A204D01A-EB1F-4253-81A8-73DCE1703D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8593" y="1877414"/>
                <a:ext cx="2242198" cy="10911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8" descr="D:\UAV photogrammetry Indsutry usage\forPPT_minePics\forPPT_minePics\quad_pit\imageedit_1_6309408299.gif">
                <a:extLst>
                  <a:ext uri="{FF2B5EF4-FFF2-40B4-BE49-F238E27FC236}">
                    <a16:creationId xmlns:a16="http://schemas.microsoft.com/office/drawing/2014/main" xmlns="" id="{32C604FB-69C8-487D-A0E8-EF990C90BB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7067" y="1342732"/>
                <a:ext cx="2165998" cy="1054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F6F25976-C37F-49AF-BAC5-6304EAB0E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artisticPhotocopy trans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0800000">
              <a:off x="6810642" y="2297320"/>
              <a:ext cx="444457" cy="787594"/>
            </a:xfrm>
            <a:prstGeom prst="rect">
              <a:avLst/>
            </a:prstGeom>
          </p:spPr>
        </p:pic>
      </p:grpSp>
      <p:grpSp>
        <p:nvGrpSpPr>
          <p:cNvPr id="5" name="Group 73"/>
          <p:cNvGrpSpPr/>
          <p:nvPr/>
        </p:nvGrpSpPr>
        <p:grpSpPr>
          <a:xfrm>
            <a:off x="3276600" y="2787428"/>
            <a:ext cx="1242352" cy="1494625"/>
            <a:chOff x="4589571" y="2144737"/>
            <a:chExt cx="2025924" cy="1096079"/>
          </a:xfrm>
        </p:grpSpPr>
        <p:pic>
          <p:nvPicPr>
            <p:cNvPr id="75" name="Picture 74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xmlns="" id="{8F7E89BD-E79B-440E-A3B1-9B7A7A9A2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210876" y="2144737"/>
              <a:ext cx="1404619" cy="109607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F34C55CA-773F-4C67-A160-8D2F5896C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artisticPhotocopy trans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0800000">
              <a:off x="4589571" y="2310480"/>
              <a:ext cx="444457" cy="786900"/>
            </a:xfrm>
            <a:prstGeom prst="rect">
              <a:avLst/>
            </a:prstGeom>
          </p:spPr>
        </p:pic>
      </p:grpSp>
      <p:grpSp>
        <p:nvGrpSpPr>
          <p:cNvPr id="6" name="Group 77"/>
          <p:cNvGrpSpPr/>
          <p:nvPr/>
        </p:nvGrpSpPr>
        <p:grpSpPr>
          <a:xfrm>
            <a:off x="1524000" y="2635031"/>
            <a:ext cx="1371600" cy="1921077"/>
            <a:chOff x="2427846" y="1516468"/>
            <a:chExt cx="1987303" cy="1948086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xmlns="" id="{44E6E1F4-FC57-460B-A89B-D24F01089461}"/>
                </a:ext>
              </a:extLst>
            </p:cNvPr>
            <p:cNvGrpSpPr/>
            <p:nvPr/>
          </p:nvGrpSpPr>
          <p:grpSpPr>
            <a:xfrm>
              <a:off x="3115214" y="1516468"/>
              <a:ext cx="1299935" cy="1948086"/>
              <a:chOff x="3522897" y="1988127"/>
              <a:chExt cx="1299935" cy="1948086"/>
            </a:xfrm>
          </p:grpSpPr>
          <p:pic>
            <p:nvPicPr>
              <p:cNvPr id="82" name="Shape 488">
                <a:extLst>
                  <a:ext uri="{FF2B5EF4-FFF2-40B4-BE49-F238E27FC236}">
                    <a16:creationId xmlns:a16="http://schemas.microsoft.com/office/drawing/2014/main" xmlns="" id="{AE5129B1-A6C6-482A-97FC-1C68E8AB7E2A}"/>
                  </a:ext>
                </a:extLst>
              </p:cNvPr>
              <p:cNvPicPr preferRelativeResize="0"/>
              <p:nvPr/>
            </p:nvPicPr>
            <p:blipFill rotWithShape="1">
              <a:blip r:embed="rId9" cstate="email">
                <a:alphaModFix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3522897" y="3020601"/>
                <a:ext cx="1299935" cy="915612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xmlns="" id="{FC7E07F1-D366-4064-B443-F3FB5AA3ED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3597801" y="1988127"/>
                <a:ext cx="1186004" cy="1031341"/>
              </a:xfrm>
              <a:prstGeom prst="rect">
                <a:avLst/>
              </a:prstGeom>
            </p:spPr>
          </p:pic>
        </p:grp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xmlns="" id="{8B506A16-7058-4D05-89F2-31A3808773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artisticPhotocopy trans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0800000">
              <a:off x="2427846" y="1959711"/>
              <a:ext cx="444457" cy="869772"/>
            </a:xfrm>
            <a:prstGeom prst="rect">
              <a:avLst/>
            </a:prstGeom>
          </p:spPr>
        </p:pic>
      </p:grpSp>
      <p:sp>
        <p:nvSpPr>
          <p:cNvPr id="92" name="Rounded Rectangle 91"/>
          <p:cNvSpPr/>
          <p:nvPr/>
        </p:nvSpPr>
        <p:spPr>
          <a:xfrm>
            <a:off x="1905000" y="5181600"/>
            <a:ext cx="1355782" cy="5334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3733800" y="5181600"/>
            <a:ext cx="1355782" cy="5334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5562600" y="5181600"/>
            <a:ext cx="1355782" cy="5334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7391400" y="5181600"/>
            <a:ext cx="1355782" cy="5334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MAP/DEM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METHODOLOGY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4996" y="2590800"/>
            <a:ext cx="2199003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86216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DATA PROCESSING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6940" t="53125" r="21523" b="11458"/>
          <a:stretch>
            <a:fillRect/>
          </a:stretch>
        </p:blipFill>
        <p:spPr bwMode="auto">
          <a:xfrm>
            <a:off x="116541" y="1447800"/>
            <a:ext cx="887505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DATA PROCESSING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GPS Ground Station Data</a:t>
            </a:r>
          </a:p>
          <a:p>
            <a:r>
              <a:rPr lang="en-US" dirty="0" smtClean="0"/>
              <a:t>Navigation Data (Onboard GPS and IMU data)</a:t>
            </a:r>
          </a:p>
          <a:p>
            <a:r>
              <a:rPr lang="en-US" dirty="0" smtClean="0"/>
              <a:t>Ranging Data </a:t>
            </a:r>
          </a:p>
          <a:p>
            <a:pPr lvl="1"/>
            <a:r>
              <a:rPr lang="en-US" dirty="0" smtClean="0"/>
              <a:t>Time tag</a:t>
            </a:r>
          </a:p>
          <a:p>
            <a:pPr lvl="1"/>
            <a:r>
              <a:rPr lang="en-US" dirty="0" smtClean="0"/>
              <a:t>Amplitude (Discrete or Full wave form)</a:t>
            </a:r>
          </a:p>
          <a:p>
            <a:pPr lvl="1"/>
            <a:r>
              <a:rPr lang="en-US" dirty="0" smtClean="0"/>
              <a:t>Scanner Parameter (Scan angle etc)</a:t>
            </a:r>
          </a:p>
          <a:p>
            <a:pPr lvl="1"/>
            <a:r>
              <a:rPr lang="en-US" dirty="0" smtClean="0"/>
              <a:t>Echo counts</a:t>
            </a:r>
          </a:p>
          <a:p>
            <a:pPr lvl="1"/>
            <a:r>
              <a:rPr lang="en-US" dirty="0" smtClean="0"/>
              <a:t>Other (e.g. Reflectance strength/ intensity data etc)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VISUALIZATION OF POINT CLOUD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inspect completeness of Data recorded</a:t>
            </a:r>
          </a:p>
          <a:p>
            <a:r>
              <a:rPr lang="en-US" dirty="0" smtClean="0"/>
              <a:t>To obtain first impression of data quality</a:t>
            </a:r>
          </a:p>
          <a:p>
            <a:pPr lvl="1"/>
            <a:r>
              <a:rPr lang="en-US" dirty="0" smtClean="0"/>
              <a:t>Data completeness</a:t>
            </a:r>
          </a:p>
          <a:p>
            <a:pPr lvl="1"/>
            <a:r>
              <a:rPr lang="en-US" dirty="0" smtClean="0"/>
              <a:t>Systematic height errors</a:t>
            </a:r>
          </a:p>
          <a:p>
            <a:pPr lvl="1"/>
            <a:r>
              <a:rPr lang="en-US" dirty="0" smtClean="0"/>
              <a:t>Scanner artifacts</a:t>
            </a:r>
          </a:p>
          <a:p>
            <a:pPr lvl="1"/>
            <a:r>
              <a:rPr lang="en-US" dirty="0" smtClean="0"/>
              <a:t>Systematic reflectance errors</a:t>
            </a:r>
          </a:p>
          <a:p>
            <a:pPr lvl="1"/>
            <a:r>
              <a:rPr lang="en-US" dirty="0" smtClean="0"/>
              <a:t>Quality of filtering</a:t>
            </a:r>
          </a:p>
          <a:p>
            <a:pPr lvl="1"/>
            <a:r>
              <a:rPr lang="en-US" dirty="0" smtClean="0"/>
              <a:t>Quality of extracted features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57158" y="6096000"/>
            <a:ext cx="2286000" cy="6858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SPARSE POINT CLOUD (TIE POINTS)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357570" y="6096000"/>
            <a:ext cx="2286000" cy="6858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DENSE POINT CLOUD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429404" y="6096000"/>
            <a:ext cx="2286000" cy="6858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 ELEVATION MODEL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E:\snaps\d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357298"/>
            <a:ext cx="2928926" cy="4572032"/>
          </a:xfrm>
          <a:prstGeom prst="rect">
            <a:avLst/>
          </a:prstGeom>
          <a:noFill/>
        </p:spPr>
      </p:pic>
      <p:pic>
        <p:nvPicPr>
          <p:cNvPr id="2051" name="Picture 3" descr="E:\snaps\dence point clou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357298"/>
            <a:ext cx="2857520" cy="4572032"/>
          </a:xfrm>
          <a:prstGeom prst="rect">
            <a:avLst/>
          </a:prstGeom>
          <a:noFill/>
        </p:spPr>
      </p:pic>
      <p:pic>
        <p:nvPicPr>
          <p:cNvPr id="2052" name="Picture 4" descr="E:\snaps\tie poi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1357298"/>
            <a:ext cx="2784250" cy="4572032"/>
          </a:xfrm>
          <a:prstGeom prst="rect">
            <a:avLst/>
          </a:prstGeom>
          <a:noFill/>
        </p:spPr>
      </p:pic>
      <p:cxnSp>
        <p:nvCxnSpPr>
          <p:cNvPr id="22" name="Straight Arrow Connector 21"/>
          <p:cNvCxnSpPr/>
          <p:nvPr/>
        </p:nvCxnSpPr>
        <p:spPr>
          <a:xfrm>
            <a:off x="2928926" y="3929066"/>
            <a:ext cx="21431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000760" y="3929066"/>
            <a:ext cx="21431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PROCESSING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709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STRUCTURING OF POINT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5562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For extraction of information from point clouds</a:t>
            </a:r>
          </a:p>
          <a:p>
            <a:r>
              <a:rPr lang="en-US" dirty="0" smtClean="0"/>
              <a:t>Extraction of smooth surfaces</a:t>
            </a:r>
          </a:p>
          <a:p>
            <a:r>
              <a:rPr lang="en-US" dirty="0" smtClean="0"/>
              <a:t>Extraction </a:t>
            </a:r>
            <a:r>
              <a:rPr lang="en-US" dirty="0" smtClean="0"/>
              <a:t>of parameterized surfaces (planes, cylinders)</a:t>
            </a:r>
          </a:p>
          <a:p>
            <a:r>
              <a:rPr lang="en-US" dirty="0" smtClean="0"/>
              <a:t>Connected </a:t>
            </a:r>
            <a:r>
              <a:rPr lang="en-US" dirty="0" smtClean="0"/>
              <a:t>components</a:t>
            </a:r>
          </a:p>
          <a:p>
            <a:endParaRPr lang="en-US" dirty="0"/>
          </a:p>
        </p:txBody>
      </p:sp>
      <p:pic>
        <p:nvPicPr>
          <p:cNvPr id="4" name="Picture 3" descr="pointCloudThinOut_01.png"/>
          <p:cNvPicPr>
            <a:picLocks noChangeAspect="1"/>
          </p:cNvPicPr>
          <p:nvPr/>
        </p:nvPicPr>
        <p:blipFill>
          <a:blip r:embed="rId2"/>
          <a:srcRect l="12649" t="2409" r="15070"/>
          <a:stretch>
            <a:fillRect/>
          </a:stretch>
        </p:blipFill>
        <p:spPr>
          <a:xfrm>
            <a:off x="5791200" y="1801887"/>
            <a:ext cx="2133600" cy="2160513"/>
          </a:xfrm>
          <a:prstGeom prst="rect">
            <a:avLst/>
          </a:prstGeom>
        </p:spPr>
      </p:pic>
      <p:pic>
        <p:nvPicPr>
          <p:cNvPr id="5" name="Picture 4" descr="pointCloudThinOut_02.png"/>
          <p:cNvPicPr>
            <a:picLocks noChangeAspect="1"/>
          </p:cNvPicPr>
          <p:nvPr/>
        </p:nvPicPr>
        <p:blipFill>
          <a:blip r:embed="rId3"/>
          <a:srcRect l="12856" t="2866" r="15722"/>
          <a:stretch>
            <a:fillRect/>
          </a:stretch>
        </p:blipFill>
        <p:spPr>
          <a:xfrm>
            <a:off x="6400800" y="3386328"/>
            <a:ext cx="2133600" cy="2176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STRUCTURING OF POINT CLOUD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Extraction by plane detection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 l="22255" t="35417" r="21523" b="15625"/>
          <a:stretch>
            <a:fillRect/>
          </a:stretch>
        </p:blipFill>
        <p:spPr bwMode="auto">
          <a:xfrm>
            <a:off x="838200" y="2514600"/>
            <a:ext cx="731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0.5m accuracy DEM area under NHP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1148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4" name="Picture 3" descr="0.5m DEM ar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09700"/>
            <a:ext cx="8877300" cy="499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FILTERING: </a:t>
            </a:r>
            <a:br>
              <a:rPr lang="en-US" b="1" dirty="0" smtClean="0"/>
            </a:br>
            <a:r>
              <a:rPr lang="en-US" b="1" dirty="0" smtClean="0"/>
              <a:t>EXTRACTION OF A DTM FROM A DSM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4012" t="30208" r="20937" b="14583"/>
          <a:stretch>
            <a:fillRect/>
          </a:stretch>
        </p:blipFill>
        <p:spPr bwMode="auto">
          <a:xfrm>
            <a:off x="381000" y="1676400"/>
            <a:ext cx="851427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FILTERING: </a:t>
            </a:r>
            <a:br>
              <a:rPr lang="en-US" b="1" dirty="0" smtClean="0"/>
            </a:br>
            <a:r>
              <a:rPr lang="en-US" b="1" dirty="0" smtClean="0"/>
              <a:t>EXTRACTION OF A DTM FROM A DSM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4597" t="27083" r="20937" b="6250"/>
          <a:stretch>
            <a:fillRect/>
          </a:stretch>
        </p:blipFill>
        <p:spPr bwMode="auto">
          <a:xfrm>
            <a:off x="609600" y="1361768"/>
            <a:ext cx="8001000" cy="550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ANALYSIS OF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Mapping accuracy determined by</a:t>
            </a:r>
          </a:p>
          <a:p>
            <a:pPr lvl="1"/>
            <a:r>
              <a:rPr lang="en-US" dirty="0" smtClean="0"/>
              <a:t>Point spacing </a:t>
            </a:r>
          </a:p>
          <a:p>
            <a:pPr lvl="1"/>
            <a:r>
              <a:rPr lang="en-US" dirty="0" smtClean="0"/>
              <a:t>Point distribution </a:t>
            </a:r>
          </a:p>
          <a:p>
            <a:pPr lvl="1"/>
            <a:r>
              <a:rPr lang="en-US" dirty="0" smtClean="0"/>
              <a:t>Platform positioning noise </a:t>
            </a:r>
          </a:p>
          <a:p>
            <a:pPr lvl="1"/>
            <a:r>
              <a:rPr lang="en-US" dirty="0" smtClean="0"/>
              <a:t>Systematic errors </a:t>
            </a:r>
          </a:p>
          <a:p>
            <a:r>
              <a:rPr lang="en-US" dirty="0" smtClean="0"/>
              <a:t>Relative check by analyzing strip overlaps between parallel strips and cross strips</a:t>
            </a:r>
          </a:p>
          <a:p>
            <a:r>
              <a:rPr lang="en-US" dirty="0" smtClean="0"/>
              <a:t>Checks against reference height data/maps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228600" y="0"/>
            <a:ext cx="8077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 sz="32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3491" name="Rectangle 1"/>
          <p:cNvSpPr>
            <a:spLocks noChangeArrowheads="1"/>
          </p:cNvSpPr>
          <p:nvPr/>
        </p:nvSpPr>
        <p:spPr bwMode="auto">
          <a:xfrm>
            <a:off x="152400" y="2286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>
              <a:buClr>
                <a:srgbClr val="FF0000"/>
              </a:buClr>
            </a:pPr>
            <a:r>
              <a:rPr lang="en-US" sz="2800" dirty="0">
                <a:solidFill>
                  <a:srgbClr val="FF0000"/>
                </a:solidFill>
                <a:latin typeface="ff3"/>
              </a:rPr>
              <a:t> </a:t>
            </a:r>
            <a:r>
              <a:rPr lang="en-US" sz="2800" dirty="0">
                <a:latin typeface="ff3"/>
              </a:rPr>
              <a:t>LIDAR Aircraft, UAV / Drone -</a:t>
            </a:r>
          </a:p>
        </p:txBody>
      </p:sp>
      <p:pic>
        <p:nvPicPr>
          <p:cNvPr id="63493" name="Picture 4" descr="Image result for lidar aircra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217300"/>
            <a:ext cx="3581400" cy="233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istrator\Desktop\pexels-photo-336232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1910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1" descr="C:\Users\Administrator\Downloads\WhatsApp Image 2021-06-15 at 12.30.26 P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762000"/>
            <a:ext cx="7315200" cy="345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sky, nature&#10;&#10;Description automatically generated">
            <a:extLst>
              <a:ext uri="{FF2B5EF4-FFF2-40B4-BE49-F238E27FC236}">
                <a16:creationId xmlns:a16="http://schemas.microsoft.com/office/drawing/2014/main" xmlns="" id="{FA542DE3-C99F-48F8-893E-CE8012737D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6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defRPr/>
            </a:pPr>
            <a:r>
              <a:rPr lang="en-US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HIGH RESOLUTION POINT CLOUD OF DRONE BASED LIDAR </a:t>
            </a:r>
            <a:endParaRPr lang="en-US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E70722A-1CE8-49E7-8862-852CA1EAD7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6" y="1676400"/>
            <a:ext cx="9041524" cy="4724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defRPr/>
            </a:pPr>
            <a:r>
              <a:rPr lang="en-US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HIGH RESOLUTION POINT CLOUD OF DRONE BASED LIDAR </a:t>
            </a:r>
            <a:endParaRPr lang="en-US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ADVANTAGES OF LIDAR TECHNOLOGY</a:t>
            </a:r>
            <a:endParaRPr lang="en-US" dirty="0"/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9144000" cy="71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2" tIns="914112" rIns="914112" bIns="67130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0" algn="l"/>
              </a:tabLst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0" algn="l"/>
              </a:tabLst>
            </a:pPr>
            <a:endParaRPr lang="en-US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Higher accuracy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143000" algn="l"/>
              </a:tabLst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Vertical accuracy 5-15 cm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143000" algn="l"/>
              </a:tabLst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Horizontal accuracy 30-50 cm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0" algn="l"/>
              </a:tabLst>
            </a:pP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Fast acquisition and processing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143000" algn="l"/>
              </a:tabLst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Acquisition of 1000 km2 in 12 hours.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143000" algn="l"/>
              </a:tabLst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DEM generation of 1000 km2 in 24 hours.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Minimum human dependence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143000" algn="l"/>
              </a:tabLst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As most of the processes are automatic unlike </a:t>
            </a: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photogrammetry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GPS or land surveying.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Weather/Light independence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143000" algn="l"/>
              </a:tabLst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Data collection independent of sun inclination and at night and slightly bad weather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Canopy penetration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143000" algn="l"/>
              </a:tabLst>
            </a:pP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LiDAR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pulses can reach beneath the canopy thus generating measurements of points there unlike </a:t>
            </a: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photogrammetry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ADVANTAGES OF LIDAR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-838200"/>
            <a:ext cx="9144000" cy="852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2" tIns="914112" rIns="914112" bIns="67130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0" algn="l"/>
              </a:tabLst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0" algn="l"/>
              </a:tabLst>
            </a:pPr>
            <a:endParaRPr lang="en-US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0" algn="l"/>
              </a:tabLst>
            </a:pP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Higher data density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143000" algn="l"/>
              </a:tabLst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Up to 167,000 pulses per second. More than 24 points per m2 can be measured.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143000" algn="l"/>
              </a:tabLst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Multiple returns to collect data in 3D.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0" algn="l"/>
              </a:tabLst>
            </a:pP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GCP 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independence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143000" algn="l"/>
              </a:tabLst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Only a few GCPs are needed to keep reference receiver for the purpose of DGPS. There is not need of GCPs otherwise.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143000" algn="l"/>
              </a:tabLst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This makes </a:t>
            </a: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LiDAR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ideal for mapping inaccessible and featureless areas.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0" algn="l"/>
              </a:tabLst>
            </a:pP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Additional data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1430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LiDAR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also observes the amplitude of back scatter energy thus recording a reflectance value for each data point. This data, though poor spectrally, can be used for classification, as at the wavelength used some features may be discriminated accurately.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0" algn="l"/>
              </a:tabLst>
            </a:pP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Cost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1430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 has been found by comparative studies that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LiDAR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data is cheaper in many applications. This is particularly considering the speed, accuracy and density of data.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Wild Himalaya book review: In High Places | Lifestyle News,The Indian  Expr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105918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533400"/>
            <a:ext cx="9144000" cy="1295400"/>
          </a:xfrm>
          <a:prstGeom prst="rect">
            <a:avLst/>
          </a:prstGeom>
          <a:solidFill>
            <a:srgbClr val="00B0F0">
              <a:alpha val="0"/>
            </a:srgbClr>
          </a:solidFill>
        </p:spPr>
        <p:txBody>
          <a:bodyPr/>
          <a:lstStyle/>
          <a:p>
            <a:pPr marL="363538" indent="-254000" algn="ctr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2" pitchFamily="18" charset="2"/>
              <a:buNone/>
              <a:defRPr/>
            </a:pPr>
            <a:r>
              <a:rPr lang="en-US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+mn-cs"/>
              </a:rPr>
              <a:t>Thank  you …</a:t>
            </a:r>
          </a:p>
          <a:p>
            <a:pPr marL="363538" indent="-254000" algn="ctr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2" pitchFamily="18" charset="2"/>
              <a:buNone/>
              <a:defRPr/>
            </a:pPr>
            <a:endParaRPr lang="en-US" altLang="en-US" sz="70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0.5m accuracy DEM area under NHP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1148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5903893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4075" indent="-508000" algn="just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0.5m DEM is being prepared using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LiDAR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    Technology</a:t>
            </a:r>
          </a:p>
        </p:txBody>
      </p:sp>
      <p:pic>
        <p:nvPicPr>
          <p:cNvPr id="6" name="Picture 5" descr="Entire Goa.jpg"/>
          <p:cNvPicPr>
            <a:picLocks noChangeAspect="1"/>
          </p:cNvPicPr>
          <p:nvPr/>
        </p:nvPicPr>
        <p:blipFill>
          <a:blip r:embed="rId2" cstate="print"/>
          <a:srcRect l="6279" t="22222" r="35644" b="16667"/>
          <a:stretch>
            <a:fillRect/>
          </a:stretch>
        </p:blipFill>
        <p:spPr>
          <a:xfrm>
            <a:off x="3926378" y="1913238"/>
            <a:ext cx="1788622" cy="2658762"/>
          </a:xfrm>
          <a:prstGeom prst="rect">
            <a:avLst/>
          </a:prstGeom>
        </p:spPr>
      </p:pic>
      <p:pic>
        <p:nvPicPr>
          <p:cNvPr id="7" name="Picture 6" descr="Mizorum_pocket.jpg"/>
          <p:cNvPicPr>
            <a:picLocks noChangeAspect="1"/>
          </p:cNvPicPr>
          <p:nvPr/>
        </p:nvPicPr>
        <p:blipFill>
          <a:blip r:embed="rId3" cstate="print"/>
          <a:srcRect l="4709" t="8889" r="4251" b="8889"/>
          <a:stretch>
            <a:fillRect/>
          </a:stretch>
        </p:blipFill>
        <p:spPr>
          <a:xfrm>
            <a:off x="6324600" y="1828800"/>
            <a:ext cx="2448697" cy="3124200"/>
          </a:xfrm>
          <a:prstGeom prst="rect">
            <a:avLst/>
          </a:prstGeom>
        </p:spPr>
      </p:pic>
      <p:pic>
        <p:nvPicPr>
          <p:cNvPr id="8" name="Picture 7" descr="Punjab.jpg"/>
          <p:cNvPicPr>
            <a:picLocks noChangeAspect="1"/>
          </p:cNvPicPr>
          <p:nvPr/>
        </p:nvPicPr>
        <p:blipFill>
          <a:blip r:embed="rId4" cstate="print"/>
          <a:srcRect l="5821" t="25556" r="4709" b="24444"/>
          <a:stretch>
            <a:fillRect/>
          </a:stretch>
        </p:blipFill>
        <p:spPr>
          <a:xfrm>
            <a:off x="1651000" y="3810000"/>
            <a:ext cx="1930400" cy="1524000"/>
          </a:xfrm>
          <a:prstGeom prst="rect">
            <a:avLst/>
          </a:prstGeom>
        </p:spPr>
      </p:pic>
      <p:pic>
        <p:nvPicPr>
          <p:cNvPr id="9" name="Picture 8" descr="West Bengal.jpg"/>
          <p:cNvPicPr>
            <a:picLocks noChangeAspect="1"/>
          </p:cNvPicPr>
          <p:nvPr/>
        </p:nvPicPr>
        <p:blipFill>
          <a:blip r:embed="rId5" cstate="print"/>
          <a:srcRect l="34532" t="13333" r="8960" b="25556"/>
          <a:stretch>
            <a:fillRect/>
          </a:stretch>
        </p:blipFill>
        <p:spPr>
          <a:xfrm>
            <a:off x="1295400" y="1143000"/>
            <a:ext cx="1524000" cy="2328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DEM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marL="287338" indent="-287338" algn="just">
              <a:buNone/>
            </a:pPr>
            <a:r>
              <a:rPr lang="en-US" b="1" dirty="0" smtClean="0"/>
              <a:t>   DEM- Digital Elevation Model</a:t>
            </a:r>
            <a:r>
              <a:rPr lang="en-US" dirty="0" smtClean="0"/>
              <a:t> is the digital representation of the land surface elevation with respect to any reference datum.</a:t>
            </a:r>
          </a:p>
          <a:p>
            <a:pPr algn="ctr">
              <a:buNone/>
            </a:pPr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4" name="Picture 3" descr="Untitled4.jpg"/>
          <p:cNvPicPr>
            <a:picLocks noChangeAspect="1"/>
          </p:cNvPicPr>
          <p:nvPr/>
        </p:nvPicPr>
        <p:blipFill>
          <a:blip r:embed="rId2"/>
          <a:srcRect t="17391" r="62500" b="18874"/>
          <a:stretch>
            <a:fillRect/>
          </a:stretch>
        </p:blipFill>
        <p:spPr>
          <a:xfrm>
            <a:off x="5029199" y="1600200"/>
            <a:ext cx="4066953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2133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solidFill>
                  <a:srgbClr val="7030A0"/>
                </a:solidFill>
              </a:rPr>
              <a:t>It can be described as simplest form of digital representation of topography.</a:t>
            </a:r>
          </a:p>
          <a:p>
            <a:pPr algn="just"/>
            <a:r>
              <a:rPr lang="en-US" dirty="0" smtClean="0">
                <a:solidFill>
                  <a:srgbClr val="7030A0"/>
                </a:solidFill>
              </a:rPr>
              <a:t>used to determine terrain attributes such as elevation at  any point, slope and aspect etc. </a:t>
            </a:r>
          </a:p>
          <a:p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4" name="Picture 3" descr="Untitle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05200"/>
            <a:ext cx="7543800" cy="3239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Methods for Creation of DEM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Common Methods for creating DEM are -</a:t>
            </a:r>
          </a:p>
          <a:p>
            <a:pPr lvl="1"/>
            <a:r>
              <a:rPr lang="en-US" sz="3200" dirty="0" smtClean="0">
                <a:solidFill>
                  <a:schemeClr val="accent2"/>
                </a:solidFill>
              </a:rPr>
              <a:t>Land Surveying using </a:t>
            </a:r>
            <a:r>
              <a:rPr lang="en-US" sz="3200" dirty="0" err="1" smtClean="0">
                <a:solidFill>
                  <a:schemeClr val="accent2"/>
                </a:solidFill>
              </a:rPr>
              <a:t>Theodolite</a:t>
            </a:r>
            <a:r>
              <a:rPr lang="en-US" sz="3200" dirty="0" smtClean="0">
                <a:solidFill>
                  <a:schemeClr val="accent2"/>
                </a:solidFill>
              </a:rPr>
              <a:t> or Total station etc</a:t>
            </a:r>
          </a:p>
          <a:p>
            <a:pPr lvl="1"/>
            <a:r>
              <a:rPr lang="en-US" sz="3200" dirty="0" err="1" smtClean="0">
                <a:solidFill>
                  <a:schemeClr val="accent4"/>
                </a:solidFill>
              </a:rPr>
              <a:t>Photogrammetry</a:t>
            </a:r>
            <a:r>
              <a:rPr lang="en-US" sz="3200" dirty="0" smtClean="0">
                <a:solidFill>
                  <a:schemeClr val="accent4"/>
                </a:solidFill>
              </a:rPr>
              <a:t> (by Airborne, Space borne or Drone mounted Camera)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Light Detection and Ranging (</a:t>
            </a:r>
            <a:r>
              <a:rPr lang="en-US" sz="3200" dirty="0" err="1" smtClean="0">
                <a:solidFill>
                  <a:srgbClr val="FF0000"/>
                </a:solidFill>
              </a:rPr>
              <a:t>LiDAR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3200" dirty="0" err="1" smtClean="0">
                <a:solidFill>
                  <a:schemeClr val="tx2"/>
                </a:solidFill>
              </a:rPr>
              <a:t>Interferometric</a:t>
            </a:r>
            <a:r>
              <a:rPr lang="en-US" sz="3200" dirty="0" smtClean="0">
                <a:solidFill>
                  <a:schemeClr val="tx2"/>
                </a:solidFill>
              </a:rPr>
              <a:t> Synthetic Aperture Radar (IFSAR)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</a:rPr>
              <a:t>LiDAR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572000" cy="4495800"/>
          </a:xfrm>
        </p:spPr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LiDAR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(Light Detection And Ranging) </a:t>
            </a:r>
            <a:r>
              <a:rPr lang="en-US" dirty="0" smtClean="0"/>
              <a:t>is an </a:t>
            </a:r>
            <a:r>
              <a:rPr lang="en-US" dirty="0" smtClean="0"/>
              <a:t>optical remote sensing technology that can measure the distance to, or other properties of a target by illuminating the target with light , often using pulses from a LASER…, </a:t>
            </a:r>
            <a:r>
              <a:rPr lang="en-US" dirty="0" smtClean="0"/>
              <a:t>also known 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Laser Altimetry</a:t>
            </a:r>
            <a:r>
              <a:rPr lang="en-US" dirty="0" smtClean="0"/>
              <a:t>.</a:t>
            </a:r>
          </a:p>
        </p:txBody>
      </p:sp>
      <p:pic>
        <p:nvPicPr>
          <p:cNvPr id="5" name="Picture 4" descr="Illustration-of-Airborne-LiD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050" y="1676400"/>
            <a:ext cx="4536950" cy="4734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LiDAR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2438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LiDAR</a:t>
            </a:r>
            <a:r>
              <a:rPr lang="en-US" dirty="0" smtClean="0"/>
              <a:t> capture and record geometry and textural information of visible surfaces of objects and sites and produce a quantitative 3D digital representation (point cloud, range map etc) of a surface in given field of view.</a:t>
            </a:r>
            <a:endParaRPr lang="en-US" dirty="0"/>
          </a:p>
        </p:txBody>
      </p:sp>
      <p:pic>
        <p:nvPicPr>
          <p:cNvPr id="4" name="Picture 3" descr="d2b391c6b86831efa6fd59075463c91e.jpg"/>
          <p:cNvPicPr>
            <a:picLocks noChangeAspect="1"/>
          </p:cNvPicPr>
          <p:nvPr/>
        </p:nvPicPr>
        <p:blipFill>
          <a:blip r:embed="rId2"/>
          <a:srcRect t="12964" b="18510"/>
          <a:stretch>
            <a:fillRect/>
          </a:stretch>
        </p:blipFill>
        <p:spPr>
          <a:xfrm>
            <a:off x="0" y="4038600"/>
            <a:ext cx="91440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898</Words>
  <Application>Microsoft Office PowerPoint</Application>
  <PresentationFormat>On-screen Show (4:3)</PresentationFormat>
  <Paragraphs>176</Paragraphs>
  <Slides>38</Slides>
  <Notes>2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DEM by LiDAR Technology</vt:lpstr>
      <vt:lpstr>Two main Deliverables of SOI under NHP</vt:lpstr>
      <vt:lpstr>0.5m accuracy DEM area under NHP</vt:lpstr>
      <vt:lpstr>0.5m accuracy DEM area under NHP</vt:lpstr>
      <vt:lpstr>DEM</vt:lpstr>
      <vt:lpstr>DEM</vt:lpstr>
      <vt:lpstr>Methods for Creation of DEM</vt:lpstr>
      <vt:lpstr>LiDAR</vt:lpstr>
      <vt:lpstr>LiDAR</vt:lpstr>
      <vt:lpstr>COMPONENTS of LiDAR SYSTEM </vt:lpstr>
      <vt:lpstr>Slide 11</vt:lpstr>
      <vt:lpstr>1) GLOBAL NAVIGATION SATELLITE SYSTEM (GNSS)</vt:lpstr>
      <vt:lpstr>2) INERTIAL NAVIGATION SYSTEM (INS) or  INERTIAL MEASUREMENT UNIT (IMU)</vt:lpstr>
      <vt:lpstr>3) LASER RANGE FINDER  (LASER SENSOR)</vt:lpstr>
      <vt:lpstr>4)CONTROL &amp; DATA RECORDING UNIT</vt:lpstr>
      <vt:lpstr>LASER SENSOR</vt:lpstr>
      <vt:lpstr>LASER SENSOR</vt:lpstr>
      <vt:lpstr>LIGHT TRANSIT TIME ESTIMATION</vt:lpstr>
      <vt:lpstr>LIGHT TRANSIT TIME ESTIMATION</vt:lpstr>
      <vt:lpstr>LIGHT TRANSIT TIME ESTIMATION</vt:lpstr>
      <vt:lpstr>SHORT RANGE DETECTION</vt:lpstr>
      <vt:lpstr>SCANNING MECHANISM</vt:lpstr>
      <vt:lpstr>Slide 23</vt:lpstr>
      <vt:lpstr>DATA PROCESSING</vt:lpstr>
      <vt:lpstr>DATA PROCESSING</vt:lpstr>
      <vt:lpstr>VISUALIZATION OF POINT CLOUD</vt:lpstr>
      <vt:lpstr>Slide 27</vt:lpstr>
      <vt:lpstr>STRUCTURING OF POINT CLOUD</vt:lpstr>
      <vt:lpstr>STRUCTURING OF POINT CLOUD</vt:lpstr>
      <vt:lpstr>FILTERING:  EXTRACTION OF A DTM FROM A DSM</vt:lpstr>
      <vt:lpstr>FILTERING:  EXTRACTION OF A DTM FROM A DSM</vt:lpstr>
      <vt:lpstr>ANALYSIS OF ACCURACY</vt:lpstr>
      <vt:lpstr>Slide 33</vt:lpstr>
      <vt:lpstr>Slide 34</vt:lpstr>
      <vt:lpstr>Slide 35</vt:lpstr>
      <vt:lpstr>ADVANTAGES OF LIDAR TECHNOLOGY</vt:lpstr>
      <vt:lpstr>ADVANTAGES OF LIDAR TECHNOLOGY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user</cp:lastModifiedBy>
  <cp:revision>141</cp:revision>
  <dcterms:created xsi:type="dcterms:W3CDTF">2006-08-16T00:00:00Z</dcterms:created>
  <dcterms:modified xsi:type="dcterms:W3CDTF">2021-06-15T07:45:00Z</dcterms:modified>
</cp:coreProperties>
</file>